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4" r:id="rId8"/>
    <p:sldId id="265" r:id="rId9"/>
    <p:sldId id="273" r:id="rId10"/>
    <p:sldId id="266" r:id="rId11"/>
    <p:sldId id="267" r:id="rId12"/>
    <p:sldId id="274" r:id="rId13"/>
    <p:sldId id="272" r:id="rId14"/>
    <p:sldId id="268" r:id="rId15"/>
    <p:sldId id="270" r:id="rId16"/>
    <p:sldId id="275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29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77"/>
        <p:guide pos="29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jpeg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0653" y="1376390"/>
            <a:ext cx="7559818" cy="227516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zh-CN" altLang="en-US" sz="57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梦魇启示录</a:t>
            </a:r>
            <a:endParaRPr lang="zh-CN" altLang="en-US" sz="57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73" y="5410091"/>
            <a:ext cx="3373814" cy="50101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950">
                <a:solidFill>
                  <a:srgbClr val="5CA5F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2025-03-08</a:t>
            </a:r>
            <a:endParaRPr lang="en-US" sz="1950">
              <a:solidFill>
                <a:srgbClr val="5CA5F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990600" y="4914265"/>
            <a:ext cx="3813810" cy="50482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sz="2025">
                <a:solidFill>
                  <a:srgbClr val="5CA5F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第八小组</a:t>
            </a:r>
            <a:endParaRPr lang="zh-CN" sz="2025">
              <a:solidFill>
                <a:srgbClr val="5CA5F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>
            <p:custDataLst>
              <p:tags r:id="rId2"/>
            </p:custDataLst>
          </p:nvPr>
        </p:nvSpPr>
        <p:spPr>
          <a:xfrm>
            <a:off x="5562187" y="3801792"/>
            <a:ext cx="6000750" cy="711336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物理反馈系统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3"/>
            </p:custDataLst>
          </p:nvPr>
        </p:nvSpPr>
        <p:spPr>
          <a:xfrm>
            <a:off x="5238591" y="441948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受击硬直、环境互动、惯性滑步等拟真物理表现，让玩家的每一次操作都充满真实感。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AutoShape 5"/>
          <p:cNvSpPr/>
          <p:nvPr>
            <p:custDataLst>
              <p:tags r:id="rId4"/>
            </p:custDataLst>
          </p:nvPr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TextBox 6"/>
          <p:cNvSpPr txBox="1"/>
          <p:nvPr>
            <p:custDataLst>
              <p:tags r:id="rId5"/>
            </p:custDataLst>
          </p:nvPr>
        </p:nvSpPr>
        <p:spPr>
          <a:xfrm>
            <a:off x="5562187" y="1621998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精密设计的跑酷战斗系统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6"/>
            </p:custDataLst>
          </p:nvPr>
        </p:nvSpPr>
        <p:spPr>
          <a:xfrm>
            <a:off x="5238591" y="243850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包含战术翻滚（无敌帧）、攀爬悬挂（耐力条管理）、环境互动（可破坏场景）等。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攻击怪物，躲闪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</a:t>
            </a:r>
            <a:endParaRPr lang="zh-CN" alt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动态复合玩法系统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AutoShape 12"/>
          <p:cNvSpPr/>
          <p:nvPr>
            <p:custDataLst>
              <p:tags r:id="rId7"/>
            </p:custDataLst>
          </p:nvPr>
        </p:nvSpPr>
        <p:spPr>
          <a:xfrm>
            <a:off x="5257641" y="40383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p>
            <a:endParaRPr lang="zh-CN" altLang="en-US"/>
          </a:p>
        </p:txBody>
      </p:sp>
      <p:pic>
        <p:nvPicPr>
          <p:cNvPr id="13" name="图片 12" descr="R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" y="1453515"/>
            <a:ext cx="4297680" cy="2707005"/>
          </a:xfrm>
          <a:prstGeom prst="rect">
            <a:avLst/>
          </a:prstGeom>
        </p:spPr>
      </p:pic>
      <p:pic>
        <p:nvPicPr>
          <p:cNvPr id="14" name="图片 13" descr="R (2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" y="3896995"/>
            <a:ext cx="4298315" cy="2599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5060315" cy="3162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43000"/>
            <a:ext cx="5530850" cy="3114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09800"/>
            <a:ext cx="6090920" cy="34264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2857500"/>
            <a:ext cx="4689475" cy="354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1241668" y="1405020"/>
            <a:ext cx="2857500" cy="69532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移动操作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241668" y="1916915"/>
            <a:ext cx="4314825" cy="916471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玩家可以使用AD键进行角色的左右移动，轻松控制角色在屏幕上移动。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4"/>
          <p:cNvSpPr txBox="1"/>
          <p:nvPr>
            <p:custDataLst>
              <p:tags r:id="rId4"/>
            </p:custDataLst>
          </p:nvPr>
        </p:nvSpPr>
        <p:spPr>
          <a:xfrm>
            <a:off x="7246698" y="1405020"/>
            <a:ext cx="2857500" cy="69532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跳跃与攀爬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5"/>
          <p:cNvSpPr txBox="1"/>
          <p:nvPr>
            <p:custDataLst>
              <p:tags r:id="rId5"/>
            </p:custDataLst>
          </p:nvPr>
        </p:nvSpPr>
        <p:spPr>
          <a:xfrm>
            <a:off x="7246698" y="1916915"/>
            <a:ext cx="4295775" cy="96698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玩家可以按下空格键或W键，实现角色的跳跃或攀爬动作，越过障碍。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6"/>
          <p:cNvSpPr txBox="1"/>
          <p:nvPr>
            <p:custDataLst>
              <p:tags r:id="rId6"/>
            </p:custDataLst>
          </p:nvPr>
        </p:nvSpPr>
        <p:spPr>
          <a:xfrm>
            <a:off x="1241668" y="3037215"/>
            <a:ext cx="2857500" cy="69532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下蹲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7"/>
          <p:cNvSpPr txBox="1"/>
          <p:nvPr>
            <p:custDataLst>
              <p:tags r:id="rId7"/>
            </p:custDataLst>
          </p:nvPr>
        </p:nvSpPr>
        <p:spPr>
          <a:xfrm>
            <a:off x="1241668" y="3547367"/>
            <a:ext cx="4314825" cy="89193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按下S键，可以实现角色的下蹲或调整姿势，避免被敌人发现。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8"/>
          <p:cNvSpPr txBox="1"/>
          <p:nvPr>
            <p:custDataLst>
              <p:tags r:id="rId8"/>
            </p:custDataLst>
          </p:nvPr>
        </p:nvSpPr>
        <p:spPr>
          <a:xfrm>
            <a:off x="7246698" y="3037215"/>
            <a:ext cx="2857500" cy="69532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滑铲技能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9"/>
          <p:cNvSpPr txBox="1"/>
          <p:nvPr>
            <p:custDataLst>
              <p:tags r:id="rId9"/>
            </p:custDataLst>
          </p:nvPr>
        </p:nvSpPr>
        <p:spPr>
          <a:xfrm>
            <a:off x="7246698" y="3547367"/>
            <a:ext cx="4295775" cy="89193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按下shift键，可以触发角色的滑铲，快速向前移动一段距离。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Box 10"/>
          <p:cNvSpPr txBox="1"/>
          <p:nvPr>
            <p:custDataLst>
              <p:tags r:id="rId10"/>
            </p:custDataLst>
          </p:nvPr>
        </p:nvSpPr>
        <p:spPr>
          <a:xfrm>
            <a:off x="1241668" y="4693420"/>
            <a:ext cx="2857500" cy="69532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技能释放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11"/>
          <p:cNvSpPr txBox="1"/>
          <p:nvPr>
            <p:custDataLst>
              <p:tags r:id="rId11"/>
            </p:custDataLst>
          </p:nvPr>
        </p:nvSpPr>
        <p:spPr>
          <a:xfrm>
            <a:off x="1241668" y="5155321"/>
            <a:ext cx="4314825" cy="89193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玩家可以按下Q键和E键，释放角色的技能，造成不同的效果。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12"/>
          <p:cNvSpPr txBox="1"/>
          <p:nvPr>
            <p:custDataLst>
              <p:tags r:id="rId12"/>
            </p:custDataLst>
          </p:nvPr>
        </p:nvSpPr>
        <p:spPr>
          <a:xfrm>
            <a:off x="7246698" y="4693420"/>
            <a:ext cx="2857500" cy="69532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武器攻击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TextBox 13"/>
          <p:cNvSpPr txBox="1"/>
          <p:nvPr>
            <p:custDataLst>
              <p:tags r:id="rId13"/>
            </p:custDataLst>
          </p:nvPr>
        </p:nvSpPr>
        <p:spPr>
          <a:xfrm>
            <a:off x="7246698" y="5155321"/>
            <a:ext cx="4295775" cy="89193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玩家可以按下J键和K键，使用不同武器进行攻击，击败敌人。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操作设置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15"/>
          <p:cNvSpPr txBox="1"/>
          <p:nvPr>
            <p:custDataLst>
              <p:tags r:id="rId14"/>
            </p:custDataLst>
          </p:nvPr>
        </p:nvSpPr>
        <p:spPr>
          <a:xfrm>
            <a:off x="325363" y="1452351"/>
            <a:ext cx="916305" cy="11435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01</a:t>
            </a:r>
            <a:endParaRPr lang="en-US" sz="4950" b="1">
              <a:solidFill>
                <a:schemeClr val="accent1">
                  <a:alpha val="10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5" name="TextBox 16"/>
          <p:cNvSpPr txBox="1"/>
          <p:nvPr>
            <p:custDataLst>
              <p:tags r:id="rId15"/>
            </p:custDataLst>
          </p:nvPr>
        </p:nvSpPr>
        <p:spPr>
          <a:xfrm>
            <a:off x="6231800" y="1461876"/>
            <a:ext cx="916305" cy="11435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02</a:t>
            </a:r>
            <a:endParaRPr lang="en-US" sz="4950" b="1">
              <a:solidFill>
                <a:schemeClr val="accent1">
                  <a:alpha val="10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6" name="TextBox 17"/>
          <p:cNvSpPr txBox="1"/>
          <p:nvPr>
            <p:custDataLst>
              <p:tags r:id="rId16"/>
            </p:custDataLst>
          </p:nvPr>
        </p:nvSpPr>
        <p:spPr>
          <a:xfrm>
            <a:off x="262865" y="3084545"/>
            <a:ext cx="916305" cy="11435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03</a:t>
            </a:r>
            <a:endParaRPr lang="en-US" sz="4950" b="1">
              <a:solidFill>
                <a:schemeClr val="accent1">
                  <a:alpha val="10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7" name="TextBox 18"/>
          <p:cNvSpPr txBox="1"/>
          <p:nvPr>
            <p:custDataLst>
              <p:tags r:id="rId17"/>
            </p:custDataLst>
          </p:nvPr>
        </p:nvSpPr>
        <p:spPr>
          <a:xfrm>
            <a:off x="6231800" y="3094070"/>
            <a:ext cx="916305" cy="11435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04</a:t>
            </a:r>
            <a:endParaRPr lang="en-US" sz="4950" b="1">
              <a:solidFill>
                <a:schemeClr val="accent1">
                  <a:alpha val="10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8" name="TextBox 19"/>
          <p:cNvSpPr txBox="1"/>
          <p:nvPr>
            <p:custDataLst>
              <p:tags r:id="rId18"/>
            </p:custDataLst>
          </p:nvPr>
        </p:nvSpPr>
        <p:spPr>
          <a:xfrm>
            <a:off x="262865" y="4754608"/>
            <a:ext cx="916305" cy="11435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05</a:t>
            </a:r>
            <a:endParaRPr lang="en-US" sz="4950" b="1">
              <a:solidFill>
                <a:schemeClr val="accent1">
                  <a:alpha val="10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9" name="TextBox 20"/>
          <p:cNvSpPr txBox="1"/>
          <p:nvPr>
            <p:custDataLst>
              <p:tags r:id="rId19"/>
            </p:custDataLst>
          </p:nvPr>
        </p:nvSpPr>
        <p:spPr>
          <a:xfrm>
            <a:off x="6231800" y="4754608"/>
            <a:ext cx="916305" cy="11435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06</a:t>
            </a:r>
            <a:endParaRPr lang="en-US" sz="4950" b="1">
              <a:solidFill>
                <a:schemeClr val="accent1">
                  <a:alpha val="10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95573" y="38089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战斗进化体系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AutoShape 4"/>
          <p:cNvSpPr/>
          <p:nvPr>
            <p:custDataLst>
              <p:tags r:id="rId2"/>
            </p:custDataLst>
          </p:nvPr>
        </p:nvSpPr>
        <p:spPr>
          <a:xfrm>
            <a:off x="5865886" y="16261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3"/>
            </p:custDataLst>
          </p:nvPr>
        </p:nvSpPr>
        <p:spPr>
          <a:xfrm>
            <a:off x="6059375" y="1892285"/>
            <a:ext cx="2644651" cy="649939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技能树系统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6059375" y="2614349"/>
            <a:ext cx="2644651" cy="292476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通过击败精英怪获取突变基因，解锁三段跳、减少子弹时间等战略能力，助力玩家战胜更强敌人。</a:t>
            </a:r>
            <a:endParaRPr lang="en-US" sz="1575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2692693" y="162125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2886182" y="1892285"/>
            <a:ext cx="2644651" cy="649939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武器</a:t>
            </a:r>
            <a:r>
              <a:rPr lang="zh-CN" altLang="en-US" sz="2400" b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升级</a:t>
            </a:r>
            <a:endParaRPr lang="zh-CN" altLang="en-US" sz="2400" b="1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7"/>
            </p:custDataLst>
          </p:nvPr>
        </p:nvSpPr>
        <p:spPr>
          <a:xfrm>
            <a:off x="2886182" y="2609439"/>
            <a:ext cx="2644651" cy="2924764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每过一些特殊的关卡、打败</a:t>
            </a:r>
            <a:r>
              <a:rPr lang="en-US" altLang="zh-CN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boss</a:t>
            </a:r>
            <a:r>
              <a:rPr lang="zh-CN" alt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或者捡起一些道具，你的武器属性将会升级，包括攻击力、攻速。</a:t>
            </a:r>
            <a:endParaRPr lang="zh-CN" altLang="en-US" sz="1575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369" r="30369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0365" r="30365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2561" r="32561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>
            <p:custDataLst>
              <p:tags r:id="rId5"/>
            </p:custDataLst>
          </p:nvPr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我们为游戏营造了暗黑风的氛围，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包括背景音乐，以此来凸显我们游戏背景设置的主题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，为玩家带来沉浸式的游戏体验。</a:t>
            </a:r>
            <a:endParaRPr lang="en-US" sz="1100"/>
          </a:p>
        </p:txBody>
      </p:sp>
      <p:sp>
        <p:nvSpPr>
          <p:cNvPr id="6" name="AutoShape 6"/>
          <p:cNvSpPr/>
          <p:nvPr>
            <p:custDataLst>
              <p:tags r:id="rId6"/>
            </p:custDataLst>
          </p:nvPr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暗黑风氛围</a:t>
            </a:r>
            <a:endParaRPr lang="en-US" sz="1100"/>
          </a:p>
        </p:txBody>
      </p:sp>
      <p:sp>
        <p:nvSpPr>
          <p:cNvPr id="7" name="AutoShape 7"/>
          <p:cNvSpPr/>
          <p:nvPr>
            <p:custDataLst>
              <p:tags r:id="rId7"/>
            </p:custDataLst>
          </p:nvPr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为了增加游戏的可玩性和挑战性，我们设计了隐藏关卡，这些关卡需要玩家探索和发现，并且难度较高。</a:t>
            </a:r>
            <a:endParaRPr lang="en-US" sz="1100"/>
          </a:p>
        </p:txBody>
      </p:sp>
      <p:sp>
        <p:nvSpPr>
          <p:cNvPr id="8" name="AutoShape 8"/>
          <p:cNvSpPr/>
          <p:nvPr>
            <p:custDataLst>
              <p:tags r:id="rId8"/>
            </p:custDataLst>
          </p:nvPr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隐藏关卡挑战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地图</a:t>
            </a: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氛围--暗黑风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>
            <p:custDataLst>
              <p:tags r:id="rId2"/>
            </p:custDataLst>
          </p:nvPr>
        </p:nvSpPr>
        <p:spPr>
          <a:xfrm>
            <a:off x="1348105" y="2249170"/>
            <a:ext cx="7022465" cy="146558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zh-CN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我们预想设计很多英雄动作，包括移动时攀爬、滑铲，以及不同武器、技能的攻击动作，还有众多种类敌人的设计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还包括有复杂的地形及精巧的陷阱制作。还有背景故事引入的动画制作。</a:t>
            </a:r>
            <a:endParaRPr lang="zh-CN" alt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AutoShape 6"/>
          <p:cNvSpPr/>
          <p:nvPr>
            <p:custDataLst>
              <p:tags r:id="rId3"/>
            </p:custDataLst>
          </p:nvPr>
        </p:nvSpPr>
        <p:spPr>
          <a:xfrm>
            <a:off x="1348328" y="1613330"/>
            <a:ext cx="3606165" cy="575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素材收集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AutoShape 7"/>
          <p:cNvSpPr/>
          <p:nvPr>
            <p:custDataLst>
              <p:tags r:id="rId4"/>
            </p:custDataLst>
          </p:nvPr>
        </p:nvSpPr>
        <p:spPr>
          <a:xfrm>
            <a:off x="1348328" y="4352733"/>
            <a:ext cx="3834950" cy="14519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endParaRPr lang="en-US" sz="1100"/>
          </a:p>
        </p:txBody>
      </p:sp>
      <p:sp>
        <p:nvSpPr>
          <p:cNvPr id="8" name="AutoShape 8"/>
          <p:cNvSpPr/>
          <p:nvPr>
            <p:custDataLst>
              <p:tags r:id="rId5"/>
            </p:custDataLst>
          </p:nvPr>
        </p:nvSpPr>
        <p:spPr>
          <a:xfrm>
            <a:off x="1348328" y="3651710"/>
            <a:ext cx="3606329" cy="6406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增强打击感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游戏设计难点</a:t>
            </a:r>
            <a:endParaRPr lang="zh-CN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447800" y="4572000"/>
            <a:ext cx="6922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  <a:defRPr/>
            </a:pPr>
            <a:r>
              <a:rPr lang="zh-CN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为了增强玩家的体验感，我们希望尝试增强英雄攻击或者收到攻击时的打击感。从窗口震动、英雄、物体震动、减速、动作变化、打击音效等方面体现。</a:t>
            </a:r>
            <a:endParaRPr lang="en-US" altLang="zh-CN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5394" y="2973567"/>
            <a:ext cx="4543425" cy="11430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54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  <a:endParaRPr lang="en-US" sz="54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5394" y="1836870"/>
            <a:ext cx="6257925" cy="125730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6000" b="1">
                <a:solidFill>
                  <a:srgbClr val="5CA5F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lang="en-US" sz="6000" b="1">
              <a:solidFill>
                <a:srgbClr val="5CA5F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3684" y="2559207"/>
            <a:ext cx="6316980" cy="23431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26521" y="2662556"/>
            <a:ext cx="3105598" cy="977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25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  <a:endParaRPr lang="en-US" sz="525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-182789"/>
            <a:ext cx="8822854" cy="139649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6680" b="1">
                <a:solidFill>
                  <a:srgbClr val="FFFFFF">
                    <a:alpha val="8627"/>
                    <a:alpha val="9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CATALOGUE</a:t>
            </a:r>
            <a:endParaRPr lang="en-US" sz="6680" b="1">
              <a:solidFill>
                <a:srgbClr val="FFFFFF">
                  <a:alpha val="8627"/>
                  <a:alpha val="9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6"/>
          <p:cNvSpPr txBox="1"/>
          <p:nvPr>
            <p:custDataLst>
              <p:tags r:id="rId3"/>
            </p:custDataLst>
          </p:nvPr>
        </p:nvSpPr>
        <p:spPr>
          <a:xfrm>
            <a:off x="5838190" y="2395220"/>
            <a:ext cx="600075" cy="4152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7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7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7"/>
          <p:cNvSpPr txBox="1"/>
          <p:nvPr>
            <p:custDataLst>
              <p:tags r:id="rId4"/>
            </p:custDataLst>
          </p:nvPr>
        </p:nvSpPr>
        <p:spPr>
          <a:xfrm>
            <a:off x="6533515" y="2471420"/>
            <a:ext cx="4210050" cy="3225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10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游戏背景</a:t>
            </a:r>
            <a:endParaRPr lang="en-US" sz="210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8"/>
          <p:cNvSpPr txBox="1"/>
          <p:nvPr>
            <p:custDataLst>
              <p:tags r:id="rId5"/>
            </p:custDataLst>
          </p:nvPr>
        </p:nvSpPr>
        <p:spPr>
          <a:xfrm>
            <a:off x="5838190" y="3281045"/>
            <a:ext cx="600075" cy="4152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7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7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9"/>
          <p:cNvSpPr txBox="1"/>
          <p:nvPr>
            <p:custDataLst>
              <p:tags r:id="rId6"/>
            </p:custDataLst>
          </p:nvPr>
        </p:nvSpPr>
        <p:spPr>
          <a:xfrm>
            <a:off x="6533515" y="3328670"/>
            <a:ext cx="4210050" cy="3225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10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游戏理念</a:t>
            </a:r>
            <a:endParaRPr lang="en-US" sz="210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TextBox 10"/>
          <p:cNvSpPr txBox="1"/>
          <p:nvPr>
            <p:custDataLst>
              <p:tags r:id="rId7"/>
            </p:custDataLst>
          </p:nvPr>
        </p:nvSpPr>
        <p:spPr>
          <a:xfrm>
            <a:off x="5838190" y="4166870"/>
            <a:ext cx="600075" cy="41529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7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7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TextBox 11"/>
          <p:cNvSpPr txBox="1"/>
          <p:nvPr>
            <p:custDataLst>
              <p:tags r:id="rId8"/>
            </p:custDataLst>
          </p:nvPr>
        </p:nvSpPr>
        <p:spPr>
          <a:xfrm>
            <a:off x="6533515" y="4214495"/>
            <a:ext cx="4210050" cy="3225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10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游戏参考和游戏基本框架</a:t>
            </a:r>
            <a:endParaRPr lang="en-US" sz="210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70921" y="1670137"/>
            <a:ext cx="3450158" cy="1322592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96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游戏背景</a:t>
            </a:r>
            <a:endParaRPr lang="en-US" sz="36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17700" y="1098427"/>
            <a:ext cx="2156600" cy="6380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25" b="1">
                <a:solidFill>
                  <a:srgbClr val="5CA5F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endParaRPr lang="en-US" sz="2025" b="1">
              <a:solidFill>
                <a:srgbClr val="5CA5F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909" r="17909"/>
          <a:stretch>
            <a:fillRect/>
          </a:stretch>
        </p:blipFill>
        <p:spPr>
          <a:xfrm>
            <a:off x="381284" y="1600131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2551" r="32551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1773" y="38089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前置背景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5"/>
          <p:cNvSpPr/>
          <p:nvPr>
            <p:custDataLst>
              <p:tags r:id="rId4"/>
            </p:custDataLst>
          </p:nvPr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深夜23:58，钱学森图书馆内，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奋战编程，蓝屏微弱，颈椎酸痛。C#代码终完成，EXE生成，项目顺利提交，深夜编程之旅告一段落。</a:t>
            </a:r>
            <a:endParaRPr lang="en-US" sz="1100"/>
          </a:p>
        </p:txBody>
      </p:sp>
      <p:sp>
        <p:nvSpPr>
          <p:cNvPr id="11" name="AutoShape 6"/>
          <p:cNvSpPr/>
          <p:nvPr>
            <p:custDataLst>
              <p:tags r:id="rId5"/>
            </p:custDataLst>
          </p:nvPr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深夜编码时光</a:t>
            </a:r>
            <a:endParaRPr lang="en-US" sz="1100"/>
          </a:p>
        </p:txBody>
      </p:sp>
      <p:sp>
        <p:nvSpPr>
          <p:cNvPr id="12" name="AutoShape 7"/>
          <p:cNvSpPr/>
          <p:nvPr>
            <p:custDataLst>
              <p:tags r:id="rId6"/>
            </p:custDataLst>
          </p:nvPr>
        </p:nvSpPr>
        <p:spPr>
          <a:xfrm>
            <a:off x="7848823" y="4876608"/>
            <a:ext cx="3834950" cy="14519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当经过东南田径场前那盏总接触不良的路灯时，你突然想起这是本周第七次踏着门禁时间归来——或许正是这种高频的疲惫，让时空在此刻裂开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缝隙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AutoShape 8"/>
          <p:cNvSpPr/>
          <p:nvPr>
            <p:custDataLst>
              <p:tags r:id="rId7"/>
            </p:custDataLst>
          </p:nvPr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Autofit/>
          </a:bodyPr>
          <a:p>
            <a:pPr algn="l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裂开的时空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8">
            <a:alphaModFix amt="100000"/>
          </a:blip>
          <a:srcRect l="26344" r="26344"/>
          <a:stretch>
            <a:fillRect/>
          </a:stretch>
        </p:blipFill>
        <p:spPr>
          <a:xfrm>
            <a:off x="2667000" y="1981200"/>
            <a:ext cx="2428240" cy="385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07707" y="1744635"/>
            <a:ext cx="4750584" cy="4285329"/>
          </a:xfrm>
          <a:prstGeom prst="rect">
            <a:avLst/>
          </a:prstGeom>
        </p:spPr>
      </p:pic>
      <p:sp>
        <p:nvSpPr>
          <p:cNvPr id="10" name="AutoShape 7"/>
          <p:cNvSpPr/>
          <p:nvPr>
            <p:custDataLst>
              <p:tags r:id="rId3"/>
            </p:custDataLst>
          </p:nvPr>
        </p:nvSpPr>
        <p:spPr>
          <a:xfrm>
            <a:off x="1647190" y="1676400"/>
            <a:ext cx="3032125" cy="4472940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11" name="TextBox 9"/>
          <p:cNvSpPr txBox="1"/>
          <p:nvPr>
            <p:custDataLst>
              <p:tags r:id="rId4"/>
            </p:custDataLst>
          </p:nvPr>
        </p:nvSpPr>
        <p:spPr>
          <a:xfrm>
            <a:off x="1905000" y="1905000"/>
            <a:ext cx="2611120" cy="292481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p>
            <a:pPr indent="457200" algn="l">
              <a:lnSpc>
                <a:spcPct val="140000"/>
              </a:lnSpc>
            </a:pPr>
            <a:r>
              <a:rPr lang="zh-CN" alt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你误入了一个由交大学生的梦境组成的空间，由于交大课业压力非常大，大家都很卷，所以晚上都睡得很浅，且很多在做噩梦。这是一个由噩梦带来的恐惧形成的独立空间。你需要一路闯关，打败一些</a:t>
            </a:r>
            <a:r>
              <a:rPr lang="en-US" altLang="zh-CN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boss</a:t>
            </a:r>
            <a:r>
              <a:rPr lang="zh-CN" altLang="en-US" sz="1575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，才能够成功逃离这个梦境空间并成功回到宿舍睡觉，毕竟第二天还有早八要上。</a:t>
            </a:r>
            <a:endParaRPr lang="zh-CN" altLang="en-US" sz="1575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775233" y="45709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混沌空间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70921" y="1670137"/>
            <a:ext cx="3450158" cy="1322592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96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游戏理念</a:t>
            </a:r>
            <a:endParaRPr lang="en-US" sz="36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17700" y="1098427"/>
            <a:ext cx="2156600" cy="6380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25" b="1">
                <a:solidFill>
                  <a:srgbClr val="5CA5F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endParaRPr lang="en-US" sz="2025" b="1">
              <a:solidFill>
                <a:srgbClr val="5CA5F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593" y="1595455"/>
            <a:ext cx="6734175" cy="771853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核心追求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9610" y="2245995"/>
            <a:ext cx="9676130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设计核心在于营造一种刺激感，让玩家在击败敌人、战胜关卡后获得强烈的成就感和爽快感，从而有效释放压力。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9593" y="4139505"/>
            <a:ext cx="6734175" cy="7590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关卡与剧情体验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9610" y="4798060"/>
            <a:ext cx="9676130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随着游戏关卡和剧情的深入，玩家将体验到越来越刺激的挑战，同时感受到游戏世界的丰富和深度。</a:t>
            </a:r>
            <a:endParaRPr lang="en-US" sz="20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Connector 6"/>
          <p:cNvCxnSpPr/>
          <p:nvPr/>
        </p:nvCxnSpPr>
        <p:spPr>
          <a:xfrm>
            <a:off x="756268" y="6181746"/>
            <a:ext cx="7784538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or 8"/>
          <p:cNvCxnSpPr/>
          <p:nvPr/>
        </p:nvCxnSpPr>
        <p:spPr>
          <a:xfrm>
            <a:off x="756268" y="3856089"/>
            <a:ext cx="70834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游戏理念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593" y="1595455"/>
            <a:ext cx="6734175" cy="771853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通过所有关卡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9610" y="2245995"/>
            <a:ext cx="9676130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从起始的关卡开始，打败中途的小怪以及几个</a:t>
            </a:r>
            <a:r>
              <a:rPr lang="en-US" altLang="zh-CN" sz="20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boss</a:t>
            </a:r>
            <a:r>
              <a:rPr lang="zh-CN" altLang="en-US" sz="20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，同时注意道路上的机关陷阱。</a:t>
            </a:r>
            <a:endParaRPr lang="en-US" altLang="zh-CN" sz="20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6268" y="3886140"/>
            <a:ext cx="6734175" cy="7590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血量限制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" y="4572000"/>
            <a:ext cx="9676130" cy="13239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玩家有血量上限，走位失误或者被敌人击中会扣血。</a:t>
            </a:r>
            <a:endParaRPr lang="en-US" altLang="zh-CN" sz="20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" name="Connector 6"/>
          <p:cNvCxnSpPr/>
          <p:nvPr/>
        </p:nvCxnSpPr>
        <p:spPr>
          <a:xfrm>
            <a:off x="914383" y="5638821"/>
            <a:ext cx="7784538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or 8"/>
          <p:cNvCxnSpPr/>
          <p:nvPr/>
        </p:nvCxnSpPr>
        <p:spPr>
          <a:xfrm>
            <a:off x="838183" y="3240774"/>
            <a:ext cx="70834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76023" y="265328"/>
            <a:ext cx="11239500" cy="89344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获胜条件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70921" y="1670137"/>
            <a:ext cx="3450158" cy="1322592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96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15553" y="3149915"/>
            <a:ext cx="6560893" cy="172115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游戏参考和游戏基本框架</a:t>
            </a:r>
            <a:endParaRPr lang="en-US" sz="3600" b="1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17700" y="1098427"/>
            <a:ext cx="2156600" cy="6380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25" b="1">
                <a:solidFill>
                  <a:srgbClr val="5CA5F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CHAPTER</a:t>
            </a:r>
            <a:endParaRPr lang="en-US" sz="2025" b="1">
              <a:solidFill>
                <a:srgbClr val="5CA5F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5.25,&quot;left&quot;:459.7,&quot;top&quot;:188.6,&quot;width&quot;:386.25}"/>
</p:tagLst>
</file>

<file path=ppt/tags/tag10.xml><?xml version="1.0" encoding="utf-8"?>
<p:tagLst xmlns:p="http://schemas.openxmlformats.org/presentationml/2006/main">
  <p:tag name="KSO_WM_DIAGRAM_VIRTUALLY_FRAME" val="{&quot;height&quot;:333.9766141732283,&quot;left&quot;:618.0175590551181,&quot;top&quot;:164.33385826771652,&quot;width&quot;:302.21456692913387}"/>
</p:tagLst>
</file>

<file path=ppt/tags/tag11.xml><?xml version="1.0" encoding="utf-8"?>
<p:tagLst xmlns:p="http://schemas.openxmlformats.org/presentationml/2006/main">
  <p:tag name="KSO_WM_DIAGRAM_VIRTUALLY_FRAME" val="{&quot;height&quot;:344.77196850393705,&quot;left&quot;:43.823070866141734,&quot;top&quot;:132,&quot;width&quot;:488.5686614173229}"/>
</p:tagLst>
</file>

<file path=ppt/tags/tag12.xml><?xml version="1.0" encoding="utf-8"?>
<p:tagLst xmlns:p="http://schemas.openxmlformats.org/presentationml/2006/main">
  <p:tag name="KSO_WM_DIAGRAM_VIRTUALLY_FRAME" val="{&quot;height&quot;:344.77196850393705,&quot;left&quot;:43.823070866141734,&quot;top&quot;:132,&quot;width&quot;:488.5686614173229}"/>
</p:tagLst>
</file>

<file path=ppt/tags/tag13.xml><?xml version="1.0" encoding="utf-8"?>
<p:tagLst xmlns:p="http://schemas.openxmlformats.org/presentationml/2006/main">
  <p:tag name="KSO_WM_DIAGRAM_VIRTUALLY_FRAME" val="{&quot;height&quot;:379.2248031496063,&quot;left&quot;:412.48748031496064,&quot;top&quot;:127.71637795275589,&quot;width&quot;:512.3000000000001}"/>
</p:tagLst>
</file>

<file path=ppt/tags/tag14.xml><?xml version="1.0" encoding="utf-8"?>
<p:tagLst xmlns:p="http://schemas.openxmlformats.org/presentationml/2006/main">
  <p:tag name="KSO_WM_DIAGRAM_VIRTUALLY_FRAME" val="{&quot;height&quot;:379.2248031496063,&quot;left&quot;:412.48748031496064,&quot;top&quot;:127.71637795275589,&quot;width&quot;:512.3000000000001}"/>
</p:tagLst>
</file>

<file path=ppt/tags/tag15.xml><?xml version="1.0" encoding="utf-8"?>
<p:tagLst xmlns:p="http://schemas.openxmlformats.org/presentationml/2006/main">
  <p:tag name="KSO_WM_DIAGRAM_VIRTUALLY_FRAME" val="{&quot;height&quot;:379.2248031496063,&quot;left&quot;:412.48748031496064,&quot;top&quot;:127.71637795275589,&quot;width&quot;:512.3000000000001}"/>
</p:tagLst>
</file>

<file path=ppt/tags/tag16.xml><?xml version="1.0" encoding="utf-8"?>
<p:tagLst xmlns:p="http://schemas.openxmlformats.org/presentationml/2006/main">
  <p:tag name="KSO_WM_DIAGRAM_VIRTUALLY_FRAME" val="{&quot;height&quot;:379.2248031496063,&quot;left&quot;:412.48748031496064,&quot;top&quot;:127.71637795275589,&quot;width&quot;:512.3000000000001}"/>
</p:tagLst>
</file>

<file path=ppt/tags/tag17.xml><?xml version="1.0" encoding="utf-8"?>
<p:tagLst xmlns:p="http://schemas.openxmlformats.org/presentationml/2006/main">
  <p:tag name="KSO_WM_DIAGRAM_VIRTUALLY_FRAME" val="{&quot;height&quot;:379.2248031496063,&quot;left&quot;:412.48748031496064,&quot;top&quot;:127.71637795275589,&quot;width&quot;:512.3000000000001}"/>
</p:tagLst>
</file>

<file path=ppt/tags/tag18.xml><?xml version="1.0" encoding="utf-8"?>
<p:tagLst xmlns:p="http://schemas.openxmlformats.org/presentationml/2006/main">
  <p:tag name="KSO_WM_DIAGRAM_VIRTUALLY_FRAME" val="{&quot;height&quot;:379.2248031496063,&quot;left&quot;:412.48748031496064,&quot;top&quot;:127.71637795275589,&quot;width&quot;:512.3000000000001}"/>
</p:tagLst>
</file>

<file path=ppt/tags/tag19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.xml><?xml version="1.0" encoding="utf-8"?>
<p:tagLst xmlns:p="http://schemas.openxmlformats.org/presentationml/2006/main">
  <p:tag name="KSO_WM_DIAGRAM_VIRTUALLY_FRAME" val="{&quot;height&quot;:245.25,&quot;left&quot;:459.7,&quot;top&quot;:188.6,&quot;width&quot;:386.25}"/>
</p:tagLst>
</file>

<file path=ppt/tags/tag20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1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2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3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4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5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6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7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8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29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.xml><?xml version="1.0" encoding="utf-8"?>
<p:tagLst xmlns:p="http://schemas.openxmlformats.org/presentationml/2006/main">
  <p:tag name="KSO_WM_DIAGRAM_VIRTUALLY_FRAME" val="{&quot;height&quot;:245.25,&quot;left&quot;:459.7,&quot;top&quot;:188.6,&quot;width&quot;:386.25}"/>
</p:tagLst>
</file>

<file path=ppt/tags/tag30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1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2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3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4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5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6.xml><?xml version="1.0" encoding="utf-8"?>
<p:tagLst xmlns:p="http://schemas.openxmlformats.org/presentationml/2006/main">
  <p:tag name="KSO_WM_DIAGRAM_VIRTUALLY_FRAME" val="{&quot;height&quot;:365.53000000000003,&quot;left&quot;:20.698031496062992,&quot;top&quot;:110.63149606299211,&quot;width&quot;:888.1581102362204}"/>
</p:tagLst>
</file>

<file path=ppt/tags/tag37.xml><?xml version="1.0" encoding="utf-8"?>
<p:tagLst xmlns:p="http://schemas.openxmlformats.org/presentationml/2006/main">
  <p:tag name="KSO_WM_DIAGRAM_VIRTUALLY_FRAME" val="{&quot;height&quot;:337.81409448818897,&quot;left&quot;:212.02307086614172,&quot;top&quot;:127.65787401574804,&quot;width&quot;:488.5686614173229}"/>
</p:tagLst>
</file>

<file path=ppt/tags/tag38.xml><?xml version="1.0" encoding="utf-8"?>
<p:tagLst xmlns:p="http://schemas.openxmlformats.org/presentationml/2006/main">
  <p:tag name="KSO_WM_DIAGRAM_VIRTUALLY_FRAME" val="{&quot;height&quot;:337.81409448818897,&quot;left&quot;:212.02307086614172,&quot;top&quot;:127.65787401574804,&quot;width&quot;:488.5686614173229}"/>
</p:tagLst>
</file>

<file path=ppt/tags/tag39.xml><?xml version="1.0" encoding="utf-8"?>
<p:tagLst xmlns:p="http://schemas.openxmlformats.org/presentationml/2006/main">
  <p:tag name="KSO_WM_DIAGRAM_VIRTUALLY_FRAME" val="{&quot;height&quot;:337.81409448818897,&quot;left&quot;:212.02307086614172,&quot;top&quot;:127.65787401574804,&quot;width&quot;:488.5686614173229}"/>
</p:tagLst>
</file>

<file path=ppt/tags/tag4.xml><?xml version="1.0" encoding="utf-8"?>
<p:tagLst xmlns:p="http://schemas.openxmlformats.org/presentationml/2006/main">
  <p:tag name="KSO_WM_DIAGRAM_VIRTUALLY_FRAME" val="{&quot;height&quot;:245.25,&quot;left&quot;:459.7,&quot;top&quot;:188.6,&quot;width&quot;:386.25}"/>
</p:tagLst>
</file>

<file path=ppt/tags/tag40.xml><?xml version="1.0" encoding="utf-8"?>
<p:tagLst xmlns:p="http://schemas.openxmlformats.org/presentationml/2006/main">
  <p:tag name="KSO_WM_DIAGRAM_VIRTUALLY_FRAME" val="{&quot;height&quot;:337.81409448818897,&quot;left&quot;:212.02307086614172,&quot;top&quot;:127.65787401574804,&quot;width&quot;:488.5686614173229}"/>
</p:tagLst>
</file>

<file path=ppt/tags/tag41.xml><?xml version="1.0" encoding="utf-8"?>
<p:tagLst xmlns:p="http://schemas.openxmlformats.org/presentationml/2006/main">
  <p:tag name="KSO_WM_DIAGRAM_VIRTUALLY_FRAME" val="{&quot;height&quot;:337.81409448818897,&quot;left&quot;:212.02307086614172,&quot;top&quot;:127.65787401574804,&quot;width&quot;:488.5686614173229}"/>
</p:tagLst>
</file>

<file path=ppt/tags/tag42.xml><?xml version="1.0" encoding="utf-8"?>
<p:tagLst xmlns:p="http://schemas.openxmlformats.org/presentationml/2006/main">
  <p:tag name="KSO_WM_DIAGRAM_VIRTUALLY_FRAME" val="{&quot;height&quot;:337.81409448818897,&quot;left&quot;:212.02307086614172,&quot;top&quot;:127.65787401574804,&quot;width&quot;:488.5686614173229}"/>
</p:tagLst>
</file>

<file path=ppt/tags/tag43.xml><?xml version="1.0" encoding="utf-8"?>
<p:tagLst xmlns:p="http://schemas.openxmlformats.org/presentationml/2006/main">
  <p:tag name="KSO_WM_DIAGRAM_VIRTUALLY_FRAME" val="{&quot;height&quot;:330.0266141732283,&quot;left&quot;:618.2675590551181,&quot;top&quot;:164.33385826771652,&quot;width&quot;:301.96456692913387}"/>
</p:tagLst>
</file>

<file path=ppt/tags/tag44.xml><?xml version="1.0" encoding="utf-8"?>
<p:tagLst xmlns:p="http://schemas.openxmlformats.org/presentationml/2006/main">
  <p:tag name="KSO_WM_DIAGRAM_VIRTUALLY_FRAME" val="{&quot;height&quot;:330.0266141732283,&quot;left&quot;:618.2675590551181,&quot;top&quot;:164.33385826771652,&quot;width&quot;:301.96456692913387}"/>
</p:tagLst>
</file>

<file path=ppt/tags/tag45.xml><?xml version="1.0" encoding="utf-8"?>
<p:tagLst xmlns:p="http://schemas.openxmlformats.org/presentationml/2006/main">
  <p:tag name="KSO_WM_DIAGRAM_VIRTUALLY_FRAME" val="{&quot;height&quot;:330.0266141732283,&quot;left&quot;:618.2675590551181,&quot;top&quot;:164.33385826771652,&quot;width&quot;:301.96456692913387}"/>
</p:tagLst>
</file>

<file path=ppt/tags/tag46.xml><?xml version="1.0" encoding="utf-8"?>
<p:tagLst xmlns:p="http://schemas.openxmlformats.org/presentationml/2006/main">
  <p:tag name="KSO_WM_DIAGRAM_VIRTUALLY_FRAME" val="{&quot;height&quot;:330.0266141732283,&quot;left&quot;:618.2675590551181,&quot;top&quot;:164.33385826771652,&quot;width&quot;:301.96456692913387}"/>
</p:tagLst>
</file>

<file path=ppt/tags/tag47.xml><?xml version="1.0" encoding="utf-8"?>
<p:tagLst xmlns:p="http://schemas.openxmlformats.org/presentationml/2006/main">
  <p:tag name="KSO_WM_DIAGRAM_VIRTUALLY_FRAME" val="{&quot;height&quot;:330.0266141732283,&quot;left&quot;:106.15,&quot;top&quot;:127.03385826771652,&quot;width&quot;:552.95}"/>
</p:tagLst>
</file>

<file path=ppt/tags/tag48.xml><?xml version="1.0" encoding="utf-8"?>
<p:tagLst xmlns:p="http://schemas.openxmlformats.org/presentationml/2006/main">
  <p:tag name="KSO_WM_DIAGRAM_VIRTUALLY_FRAME" val="{&quot;height&quot;:330.0266141732283,&quot;left&quot;:106.15,&quot;top&quot;:127.03385826771652,&quot;width&quot;:552.95}"/>
</p:tagLst>
</file>

<file path=ppt/tags/tag49.xml><?xml version="1.0" encoding="utf-8"?>
<p:tagLst xmlns:p="http://schemas.openxmlformats.org/presentationml/2006/main">
  <p:tag name="KSO_WM_DIAGRAM_VIRTUALLY_FRAME" val="{&quot;height&quot;:330.0266141732283,&quot;left&quot;:106.16755905511809,&quot;top&quot;:127.03385826771652,&quot;width&quot;:301.96456692913387}"/>
</p:tagLst>
</file>

<file path=ppt/tags/tag5.xml><?xml version="1.0" encoding="utf-8"?>
<p:tagLst xmlns:p="http://schemas.openxmlformats.org/presentationml/2006/main">
  <p:tag name="KSO_WM_DIAGRAM_VIRTUALLY_FRAME" val="{&quot;height&quot;:245.25,&quot;left&quot;:459.7,&quot;top&quot;:188.6,&quot;width&quot;:386.25}"/>
</p:tagLst>
</file>

<file path=ppt/tags/tag50.xml><?xml version="1.0" encoding="utf-8"?>
<p:tagLst xmlns:p="http://schemas.openxmlformats.org/presentationml/2006/main">
  <p:tag name="KSO_WM_DIAGRAM_VIRTUALLY_FRAME" val="{&quot;height&quot;:330.0266141732283,&quot;left&quot;:106.15,&quot;top&quot;:127.03385826771652,&quot;width&quot;:552.95}"/>
</p:tagLst>
</file>

<file path=ppt/tags/tag51.xml><?xml version="1.0" encoding="utf-8"?>
<p:tagLst xmlns:p="http://schemas.openxmlformats.org/presentationml/2006/main">
  <p:tag name="KSO_WM_DIAGRAM_VIRTUALLY_FRAME" val="{&quot;height&quot;:330.0266141732283,&quot;left&quot;:106.15,&quot;top&quot;:127.03385826771652,&quot;width&quot;:552.95}"/>
</p:tagLst>
</file>

<file path=ppt/tags/tag6.xml><?xml version="1.0" encoding="utf-8"?>
<p:tagLst xmlns:p="http://schemas.openxmlformats.org/presentationml/2006/main">
  <p:tag name="KSO_WM_DIAGRAM_VIRTUALLY_FRAME" val="{&quot;height&quot;:245.25,&quot;left&quot;:459.7,&quot;top&quot;:188.6,&quot;width&quot;:386.25}"/>
</p:tagLst>
</file>

<file path=ppt/tags/tag7.xml><?xml version="1.0" encoding="utf-8"?>
<p:tagLst xmlns:p="http://schemas.openxmlformats.org/presentationml/2006/main">
  <p:tag name="KSO_WM_DIAGRAM_VIRTUALLY_FRAME" val="{&quot;height&quot;:333.9766141732283,&quot;left&quot;:618.0175590551181,&quot;top&quot;:164.33385826771652,&quot;width&quot;:302.21456692913387}"/>
</p:tagLst>
</file>

<file path=ppt/tags/tag8.xml><?xml version="1.0" encoding="utf-8"?>
<p:tagLst xmlns:p="http://schemas.openxmlformats.org/presentationml/2006/main">
  <p:tag name="KSO_WM_DIAGRAM_VIRTUALLY_FRAME" val="{&quot;height&quot;:333.9766141732283,&quot;left&quot;:618.0175590551181,&quot;top&quot;:164.33385826771652,&quot;width&quot;:302.21456692913387}"/>
</p:tagLst>
</file>

<file path=ppt/tags/tag9.xml><?xml version="1.0" encoding="utf-8"?>
<p:tagLst xmlns:p="http://schemas.openxmlformats.org/presentationml/2006/main">
  <p:tag name="KSO_WM_DIAGRAM_VIRTUALLY_FRAME" val="{&quot;height&quot;:333.9766141732283,&quot;left&quot;:618.0175590551181,&quot;top&quot;:164.33385826771652,&quot;width&quot;:302.21456692913387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F7F7F7"/>
      </a:dk1>
      <a:lt1>
        <a:srgbClr val="070828"/>
      </a:lt1>
      <a:dk2>
        <a:srgbClr val="0063E9"/>
      </a:dk2>
      <a:lt2>
        <a:srgbClr val="2D3C64"/>
      </a:lt2>
      <a:accent1>
        <a:srgbClr val="0063E9"/>
      </a:accent1>
      <a:accent2>
        <a:srgbClr val="C048C6"/>
      </a:accent2>
      <a:accent3>
        <a:srgbClr val="2A7BE9"/>
      </a:accent3>
      <a:accent4>
        <a:srgbClr val="4C90EC"/>
      </a:accent4>
      <a:accent5>
        <a:srgbClr val="659EEA"/>
      </a:accent5>
      <a:accent6>
        <a:srgbClr val="0755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WPS 演示</Application>
  <PresentationFormat>On-screen Show (4:3)</PresentationFormat>
  <Paragraphs>156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Helvetica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20</cp:revision>
  <dcterms:created xsi:type="dcterms:W3CDTF">2006-08-16T00:00:00Z</dcterms:created>
  <dcterms:modified xsi:type="dcterms:W3CDTF">2025-03-08T13:22:18Z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0C9EDCF2D9FE4A069DB8D48C39D18EF3_12</vt:lpwstr>
  </property>
  <property fmtid="{D5CDD505-2E9C-101B-9397-08002B2CF9AE}" pid="3" name="KSOProductBuildVer">
    <vt:lpwstr>2052-12.1.0.20305</vt:lpwstr>
  </property>
</Properties>
</file>